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346" r:id="rId2"/>
    <p:sldId id="257" r:id="rId3"/>
    <p:sldId id="258" r:id="rId4"/>
    <p:sldId id="259" r:id="rId5"/>
    <p:sldId id="361" r:id="rId6"/>
    <p:sldId id="359" r:id="rId7"/>
    <p:sldId id="352" r:id="rId8"/>
    <p:sldId id="260" r:id="rId9"/>
    <p:sldId id="261" r:id="rId10"/>
    <p:sldId id="262" r:id="rId11"/>
    <p:sldId id="362" r:id="rId12"/>
    <p:sldId id="263" r:id="rId13"/>
    <p:sldId id="264" r:id="rId14"/>
    <p:sldId id="265" r:id="rId15"/>
    <p:sldId id="266" r:id="rId16"/>
    <p:sldId id="375" r:id="rId17"/>
    <p:sldId id="267" r:id="rId18"/>
    <p:sldId id="268" r:id="rId19"/>
    <p:sldId id="269" r:id="rId20"/>
    <p:sldId id="270" r:id="rId21"/>
    <p:sldId id="374" r:id="rId22"/>
    <p:sldId id="358" r:id="rId23"/>
    <p:sldId id="271" r:id="rId24"/>
    <p:sldId id="272" r:id="rId25"/>
    <p:sldId id="355" r:id="rId26"/>
    <p:sldId id="273" r:id="rId27"/>
    <p:sldId id="274" r:id="rId28"/>
    <p:sldId id="276" r:id="rId29"/>
    <p:sldId id="277" r:id="rId30"/>
    <p:sldId id="278" r:id="rId31"/>
    <p:sldId id="279" r:id="rId32"/>
    <p:sldId id="280" r:id="rId33"/>
    <p:sldId id="281" r:id="rId34"/>
    <p:sldId id="383" r:id="rId35"/>
    <p:sldId id="283" r:id="rId36"/>
    <p:sldId id="284" r:id="rId37"/>
    <p:sldId id="285" r:id="rId38"/>
    <p:sldId id="286" r:id="rId39"/>
    <p:sldId id="287" r:id="rId40"/>
    <p:sldId id="382" r:id="rId41"/>
    <p:sldId id="356" r:id="rId42"/>
    <p:sldId id="288" r:id="rId43"/>
    <p:sldId id="379" r:id="rId44"/>
    <p:sldId id="289" r:id="rId45"/>
    <p:sldId id="357" r:id="rId46"/>
    <p:sldId id="290" r:id="rId47"/>
    <p:sldId id="291" r:id="rId48"/>
    <p:sldId id="38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85" r:id="rId58"/>
    <p:sldId id="300" r:id="rId59"/>
    <p:sldId id="301" r:id="rId60"/>
    <p:sldId id="302" r:id="rId61"/>
    <p:sldId id="303" r:id="rId62"/>
    <p:sldId id="304" r:id="rId63"/>
    <p:sldId id="305" r:id="rId64"/>
    <p:sldId id="348" r:id="rId65"/>
    <p:sldId id="306" r:id="rId66"/>
    <p:sldId id="307" r:id="rId67"/>
    <p:sldId id="350" r:id="rId68"/>
    <p:sldId id="308" r:id="rId69"/>
    <p:sldId id="309" r:id="rId70"/>
    <p:sldId id="310" r:id="rId71"/>
    <p:sldId id="312" r:id="rId72"/>
    <p:sldId id="313" r:id="rId73"/>
    <p:sldId id="314" r:id="rId74"/>
    <p:sldId id="316" r:id="rId75"/>
    <p:sldId id="351" r:id="rId76"/>
    <p:sldId id="317" r:id="rId77"/>
    <p:sldId id="320" r:id="rId78"/>
    <p:sldId id="321" r:id="rId79"/>
    <p:sldId id="322" r:id="rId80"/>
    <p:sldId id="365" r:id="rId81"/>
    <p:sldId id="323" r:id="rId82"/>
    <p:sldId id="324" r:id="rId83"/>
    <p:sldId id="325" r:id="rId84"/>
    <p:sldId id="326" r:id="rId85"/>
    <p:sldId id="327" r:id="rId86"/>
    <p:sldId id="328" r:id="rId87"/>
    <p:sldId id="329" r:id="rId88"/>
    <p:sldId id="330" r:id="rId89"/>
    <p:sldId id="331" r:id="rId90"/>
    <p:sldId id="332" r:id="rId91"/>
    <p:sldId id="333" r:id="rId92"/>
    <p:sldId id="334" r:id="rId9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CD95B-430A-4A96-BB0C-BD7D9964D57B}" type="datetimeFigureOut">
              <a:rPr lang="fr-FR" smtClean="0"/>
              <a:t>14/04/2026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D5D87-599B-4FF9-992F-39D54AFC1A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005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Rue Sainte Foy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D409-0744-43C6-8DA9-D9FE11BCBF6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722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B50753-C43A-5B13-28B4-4CEB69FD2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4F377A-15C9-F33B-530F-B56C904A5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A00E4B-DFCC-9719-78B7-7EC2FAC7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8536-CDD1-465A-92E5-654F81972A5A}" type="datetimeFigureOut">
              <a:rPr lang="fr-FR" smtClean="0"/>
              <a:t>14/04/2026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3A2F11-C378-5FF7-B729-69737421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339B04-CD9C-0307-063E-BE80D6E16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2FCF-CC73-42ED-B902-832EEAB62B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6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D98C1-2EFA-D29B-865B-C576799A8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DB93F60-72A1-A067-8F35-769F5D860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1EE488-0E66-84EF-C5C7-6886F10AE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8536-CDD1-465A-92E5-654F81972A5A}" type="datetimeFigureOut">
              <a:rPr lang="fr-FR" smtClean="0"/>
              <a:t>14/04/2026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2B3968-86D1-4EB9-59AD-77FAA2D22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6C9A0A-A843-FB58-3B82-84C38F842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2FCF-CC73-42ED-B902-832EEAB62B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764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07270A9-13DC-FE9D-0E33-1F794779B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D9B8BA9-1D82-F8BE-A428-F54A39342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6BB020-E534-024C-2704-C6C19CB45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8536-CDD1-465A-92E5-654F81972A5A}" type="datetimeFigureOut">
              <a:rPr lang="fr-FR" smtClean="0"/>
              <a:t>14/04/2026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F1B7FA-0769-5BD2-40FB-5FB7ECC0E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7D6D9-447C-B3DB-68C0-0BE887719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2FCF-CC73-42ED-B902-832EEAB62B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6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FBB3A-0550-480F-FA06-637D4E043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527A87-1D1F-6ECF-62B6-0D1DD2953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54FB4E-B392-9FB9-170A-617BD3EB4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8536-CDD1-465A-92E5-654F81972A5A}" type="datetimeFigureOut">
              <a:rPr lang="fr-FR" smtClean="0"/>
              <a:t>14/04/2026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D0D3B1-AB4B-0D86-D15C-AFB903A04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BB2AFC-4A57-8A6F-91DA-A87F69AB6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2FCF-CC73-42ED-B902-832EEAB62B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486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8AEAE-998C-226F-74EA-55A9163DD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2A12EC-51B0-4CFD-1847-7E7046EA8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A45FE5-DE13-965D-155B-1A162664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8536-CDD1-465A-92E5-654F81972A5A}" type="datetimeFigureOut">
              <a:rPr lang="fr-FR" smtClean="0"/>
              <a:t>14/04/2026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17F66C-C9D2-89BC-5ECC-D37C3044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FB5909-D767-973C-835B-A468511E3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2FCF-CC73-42ED-B902-832EEAB62B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44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02BFB0-BC95-5BA9-D7C2-382AD1CE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2E775C-C9EF-D6F9-39D1-A2D3F3A13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D326C2-63D3-97A0-E037-4C0D61AF1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E257C6-FE18-BA4D-9DF9-1853283D2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8536-CDD1-465A-92E5-654F81972A5A}" type="datetimeFigureOut">
              <a:rPr lang="fr-FR" smtClean="0"/>
              <a:t>14/04/2026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27C77F-E808-8A4A-B679-AFA22BB72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BA539C-144B-D2BA-F47B-125857FC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2FCF-CC73-42ED-B902-832EEAB62B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010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1AB0F2-34F1-0CF9-82A7-F259C4D2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7FF3A1E-AA47-075A-C9B3-D545D321B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F34E43-D8C4-6DAB-9EAC-FA9242581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9A1B8F8-C34F-549B-A811-98BD44E8B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622139A-6EDE-B194-5C0A-2646ABBAF9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EC180EF-0E74-895C-4312-7D2B6C8D2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8536-CDD1-465A-92E5-654F81972A5A}" type="datetimeFigureOut">
              <a:rPr lang="fr-FR" smtClean="0"/>
              <a:t>14/04/2026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8340AA4-7B1B-6024-57B4-300264198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002BF01-956E-B257-EF50-0FA29791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2FCF-CC73-42ED-B902-832EEAB62B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67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43E927-5790-81E0-8B71-2CC719F0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9A7449E-D182-66D3-D7FB-EF4BA35ED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8536-CDD1-465A-92E5-654F81972A5A}" type="datetimeFigureOut">
              <a:rPr lang="fr-FR" smtClean="0"/>
              <a:t>14/04/2026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1B7DF5-C6A8-B59B-44BD-032C56B13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1EAF09-2421-A27B-85CB-5B4D21F2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2FCF-CC73-42ED-B902-832EEAB62B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514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CC0E147-141A-B3AC-9CCF-EDCEB24A9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8536-CDD1-465A-92E5-654F81972A5A}" type="datetimeFigureOut">
              <a:rPr lang="fr-FR" smtClean="0"/>
              <a:t>14/04/2026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44C130B-7739-AE8E-B6F4-5B491833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9585B7-0CCD-C692-B386-02DDF345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2FCF-CC73-42ED-B902-832EEAB62B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03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C4E6CA-CF35-6E1A-D31C-36B44CC28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E1061D-22BD-1F28-292A-9A3B4D634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08A750-F387-0B17-7B96-AF7DF41C5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D60D18B-DE2C-AC16-C9D4-F5D02EB80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8536-CDD1-465A-92E5-654F81972A5A}" type="datetimeFigureOut">
              <a:rPr lang="fr-FR" smtClean="0"/>
              <a:t>14/04/2026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EB3190-ADCF-FF68-F095-DD2CFE4E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D95E84-7F2A-D579-BD5F-3D35BFA74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2FCF-CC73-42ED-B902-832EEAB62B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24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F3BDC6-65E9-4447-9054-E5C4C94A3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A21DB3-242B-698A-A751-3A8092D86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E05059-4259-A5B7-6738-EAAB868F0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60877B-2E42-CD83-5C2E-6BA6E646D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8536-CDD1-465A-92E5-654F81972A5A}" type="datetimeFigureOut">
              <a:rPr lang="fr-FR" smtClean="0"/>
              <a:t>14/04/2026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9E73F1-7351-42C1-FE3A-E98B3D5A3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92F2BD-B375-BAAD-FD05-9D6FCC9B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2FCF-CC73-42ED-B902-832EEAB62B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55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6EA4B65-1101-C093-3364-225D61E23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403045-AD9A-0C29-31BB-6E187BE7B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5DB3B1-0544-1C97-A71E-101B3FD46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68536-CDD1-465A-92E5-654F81972A5A}" type="datetimeFigureOut">
              <a:rPr lang="fr-FR" smtClean="0"/>
              <a:t>14/04/2026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5A5105-F9E9-2928-E03D-3079D8C3D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CBB617-F41D-9891-2882-F0F2E7FD9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2FCF-CC73-42ED-B902-832EEAB62B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05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fr/url?sa=i&amp;rct=j&amp;q=&amp;esrc=s&amp;source=images&amp;cd=&amp;cad=rja&amp;uact=8&amp;ved=2ahUKEwjIl5KUlsDdAhVHJBoKHSrIBhEQjRx6BAgBEAU&amp;url=http://dona.centerblog.net/144.html&amp;psig=AOvVaw2xD7r7FgzeechK1JU7O_I6&amp;ust=1537208005715288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fr/url?sa=i&amp;rct=j&amp;q=&amp;esrc=s&amp;source=images&amp;cd=&amp;cad=rja&amp;uact=8&amp;ved=2ahUKEwjIl5KUlsDdAhVHJBoKHSrIBhEQjRx6BAgBEAU&amp;url=http://mespeinturesetphotosfavorites.blogspot.com/2013/01/paris-en-couleur-autochromes-entre-1900.html&amp;psig=AOvVaw2xD7r7FgzeechK1JU7O_I6&amp;ust=1537208005715288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laboiteverte.fr/wp-content/uploads/2013/01/paris-couleur-1900-albert-kahn-131.jp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google.fr/url?sa=i&amp;rct=j&amp;q=&amp;esrc=s&amp;source=images&amp;cd=&amp;cad=rja&amp;uact=8&amp;ved=2ahUKEwjIl5KUlsDdAhVHJBoKHSrIBhEQjRx6BAgBEAU&amp;url=https://fr.slideshare.net/mcenac/autochromes-paris1&amp;psig=AOvVaw2xD7r7FgzeechK1JU7O_I6&amp;ust=1537208005715288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laboiteverte.fr/wp-content/uploads/2013/01/paris-couleur-1900-albert-kahn-351.jpg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laboiteverte.fr/wp-content/uploads/2013/01/paris-couleur-1900-albert-kahn-371.jpg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laboiteverte.fr/wp-content/uploads/2013/01/paris-couleur-1900-albert-kahn-481.jpg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fr/url?sa=i&amp;rct=j&amp;q=&amp;esrc=s&amp;source=images&amp;cd=&amp;cad=rja&amp;uact=8&amp;ved=0ahUKEwi7wIe378_WAhWF5xoKHbxCA28QjRwIBw&amp;url=http://www.paris-unplugged.fr/les-fortifications-de-paris/&amp;psig=AOvVaw3G6bPiR9Pki1WnjqYkml6I&amp;ust=1506962201641168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laboiteverte.fr/wp-content/uploads/2013/01/paris-couleur-1900-albert-kahn-471.jpg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laboiteverte.fr/wp-content/uploads/2013/01/paris-couleur-1900-albert-kahn-161.jpg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fr/url?sa=i&amp;rct=j&amp;q=&amp;esrc=s&amp;source=images&amp;cd=&amp;cad=rja&amp;uact=8&amp;ved=0ahUKEwj555fy78_WAhXCBBoKHer_DGIQjRwIBw&amp;url=http://gpmetropole.fr/blog/paris-1900-en-couleurs/&amp;psig=AOvVaw3G6bPiR9Pki1WnjqYkml6I&amp;ust=1506962201641168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pinterest.fr/pin/68750331795432856/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google.fr/url?sa=i&amp;rct=j&amp;q=&amp;esrc=s&amp;source=images&amp;cd=&amp;cad=rja&amp;uact=8&amp;ved=2ahUKEwiz6dPkk8DdAhUBLBoKHYjICUIQjRx6BAgBEAU&amp;url=https://www.etsy.com/market/autochrome&amp;psig=AOvVaw2xD7r7FgzeechK1JU7O_I6&amp;ust=1537208005715288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laboiteverte.fr/wp-content/uploads/2013/01/paris-couleur-1900-albert-kahn-311.jpg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google.fr/url?sa=i&amp;rct=j&amp;q=&amp;esrc=s&amp;source=images&amp;cd=&amp;cad=rja&amp;uact=8&amp;ved=0ahUKEwjPme624s_WAhUBPxoKHWfuB9cQjRwIBw&amp;url=http://voyagerloin.com/actualite/paris-annees-50-en-couleurs/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google.fr/url?sa=i&amp;rct=j&amp;q=&amp;esrc=s&amp;source=images&amp;cd=&amp;cad=rja&amp;uact=8&amp;ved=0ahUKEwiX8rqG48_WAhWKtBoKHVxUDTIQjRwIBw&amp;url=https://fr.pinterest.com/pin/534802524481469943/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google.fr/url?sa=i&amp;rct=j&amp;q=&amp;esrc=s&amp;source=images&amp;cd=&amp;cad=rja&amp;uact=8&amp;ved=0ahUKEwjzzKHj5M_WAhXHtBoKHe4ABaEQjRwIBw&amp;url=https://www.pinterest.fr/laxtonl/paris/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google.fr/url?sa=i&amp;rct=j&amp;q=&amp;esrc=s&amp;source=images&amp;cd=&amp;cad=rja&amp;uact=8&amp;ved=0ahUKEwi8tfPF48_WAhUEBBoKHeZqCA8QjRwIBw&amp;url=http://www.pariszigzag.fr/wp-content/uploads/2014/02/?C=M;O=A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google.fr/url?sa=i&amp;rct=j&amp;q=&amp;esrc=s&amp;source=images&amp;cd=&amp;cad=rja&amp;uact=8&amp;ved=0ahUKEwiz68aN48_WAhUGiRoKHSZoBzoQjRwIBw&amp;url=https://www.pinterest.com/pin/480337116490323289/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google.fr/url?sa=i&amp;rct=j&amp;q=&amp;esrc=s&amp;source=images&amp;cd=&amp;cad=rja&amp;uact=8&amp;ved=0ahUKEwiz68aN48_WAhUGiRoKHSZoBzoQjRwIBw&amp;url=https://www.pinterest.com/montmartraddict/montmartre-autrefois/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google.fr/url?sa=i&amp;rct=j&amp;q=&amp;esrc=s&amp;source=images&amp;cd=&amp;cad=rja&amp;uact=8&amp;ved=0ahUKEwjVqd2848_WAhWCExoKHZ_DA6UQjRwIBw&amp;url=https://www.pinterest.com/lamerie/paris-davant/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www.google.fr/url?sa=i&amp;rct=j&amp;q=&amp;esrc=s&amp;source=images&amp;cd=&amp;cad=rja&amp;uact=8&amp;ved=0ahUKEwicl6P94s_WAhWGfxoKHUheBtQQjRwIBw&amp;url=http://www.parisrues.com/rues18/paris-avant-18-rue-norvins.html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google.fr/url?sa=i&amp;rct=j&amp;q=&amp;esrc=s&amp;source=images&amp;cd=&amp;cad=rja&amp;uact=8&amp;ved=0ahUKEwjg9cr15c_WAhWGSRoKHauoCpEQjRwIBw&amp;url=https://www.pinterest.com/pin/357262182918409777/&amp;psig=AOvVaw1CTui4zYbsa6FX9Iyinb3f&amp;ust=1506959867242372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google.fr/url?sa=i&amp;rct=j&amp;q=&amp;esrc=s&amp;source=images&amp;cd=&amp;cad=rja&amp;uact=8&amp;ved=0ahUKEwjo45_B7s_WAhWK2hoKHR6PDsYQjRwIBw&amp;url=http://www.parisrues.com/rues18/paris-avant-18-rue-lepic.html&amp;psig=AOvVaw3G6bPiR9Pki1WnjqYkml6I&amp;ust=1506962201641168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google.fr/url?sa=i&amp;rct=j&amp;q=&amp;esrc=s&amp;source=images&amp;cd=&amp;cad=rja&amp;uact=8&amp;ved=0ahUKEwiSuMvV4s_WAhVDAxoKHabdCpQQjRwIBw&amp;url=https://www.pinterest.fr/pin/438186238722185121/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google.fr/url?sa=i&amp;rct=j&amp;q=&amp;esrc=s&amp;source=images&amp;cd=&amp;cad=rja&amp;uact=8&amp;ved=0ahUKEwjDyOf04s_WAhXGtxoKHcOCBtoQjRwIBw&amp;url=https://www.pinterest.fr/pin/372743306639984505/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google.fr/url?sa=i&amp;rct=j&amp;q=&amp;esrc=s&amp;source=images&amp;cd=&amp;cad=rja&amp;uact=8&amp;ved=0ahUKEwjpwLze4s_WAhVE7hoKHauCD_EQjRwIBw&amp;url=https://www.pinterest.fr/pin/432345632958375587/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google.fr/url?sa=i&amp;rct=j&amp;q=&amp;esrc=s&amp;source=images&amp;cd=&amp;cad=rja&amp;uact=8&amp;ved=0ahUKEwj569Sw7s_WAhUFnRoKHduuCFoQjRwIBw&amp;url=https://fr.pinterest.com/pin/558235316294982633/&amp;psig=AOvVaw3G6bPiR9Pki1WnjqYkml6I&amp;ust=1506962201641168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google.fr/url?sa=i&amp;rct=j&amp;q=&amp;esrc=s&amp;source=images&amp;cd=&amp;cad=rja&amp;uact=8&amp;ved=0ahUKEwjRjN-f48_WAhWB2BoKHT2aA9sQjRwIBw&amp;url=http://www.jeudepaume.org/?page=article&amp;idArt=2459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google.fr/url?sa=i&amp;rct=j&amp;q=&amp;esrc=s&amp;source=images&amp;cd=&amp;cad=rja&amp;uact=8&amp;ved=0ahUKEwiwidmL5M_WAhWGuRoKHYRHB1QQjRwIBw&amp;url=http://www.pariszigzag.fr/wp-content/uploads/2014/02/?C=M;O=A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google.fr/url?sa=i&amp;rct=j&amp;q=&amp;esrc=s&amp;source=images&amp;cd=&amp;cad=rja&amp;uact=8&amp;ved=0ahUKEwjGzZu25M_WAhXGOBoKHURtAWgQjRwIBw&amp;url=https://communismblog.wordpress.com/2014/12/10/paris-of-occupied-france-under-german-rule/paris-france-under-german-occupation-french-people-streets/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laboiteverte.fr/wp-content/uploads/2013/01/paris-couleur-1900-albert-kahn-021.jpg" TargetMode="Externa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google.fr/url?sa=i&amp;rct=j&amp;q=&amp;esrc=s&amp;source=images&amp;cd=&amp;cad=rja&amp;uact=8&amp;ved=0ahUKEwiW5eLT48_WAhWLChoKHbZOCBoQjRwIBw&amp;url=http://www.pompiersdeparis.com/les-halles-en-1956-rares-photos-en-couleur.html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google.fr/url?sa=i&amp;rct=j&amp;q=&amp;esrc=s&amp;source=images&amp;cd=&amp;cad=rja&amp;uact=8&amp;ved=0ahUKEwiJ2aDh48_WAhXD1RoKHQ-lBcQQjRwIBw&amp;url=http://www.unjourdeplusaparis.com/en/page/10?p=Find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google.fr/url?sa=i&amp;rct=j&amp;q=&amp;esrc=s&amp;source=images&amp;cd=&amp;cad=rja&amp;uact=8&amp;ved=0ahUKEwiJ2aDh48_WAhXD1RoKHQ-lBcQQjRwIBw&amp;url=https://commons.wikimedia.org/wiki/File:Paris_-_Les_Halles_1960.jpg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google.fr/url?sa=i&amp;rct=j&amp;q=&amp;esrc=s&amp;source=images&amp;cd=&amp;cad=rja&amp;uact=8&amp;ved=0ahUKEwjGzZu25M_WAhXGOBoKHURtAWgQjRwIBw&amp;url=https://www.pinterest.de/pasqualinosette/paris-en-vielles-couleurs/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google.fr/url?sa=i&amp;rct=j&amp;q=&amp;esrc=s&amp;source=images&amp;cd=&amp;cad=rja&amp;uact=8&amp;ved=0ahUKEwiJ2aDh48_WAhXD1RoKHQ-lBcQQjRwIBw&amp;url=https://commons.wikimedia.org/wiki/File:Boulevard_des_Capucines_May_11,_1960.jpg&amp;psig=AOvVaw1MVL3fII8YSCWoeA-VBEGb&amp;ust=1506959030366177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laboiteverte.fr/wp-content/uploads/2013/01/paris-couleur-1900-albert-kahn-051.jpg" TargetMode="Externa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google.fr/url?sa=i&amp;rct=j&amp;q=&amp;esrc=s&amp;source=images&amp;cd=&amp;cad=rja&amp;uact=8&amp;ved=0ahUKEwiFuY-i78_WAhUG1xoKHZ9IAUsQjRwIBw&amp;url=http://www.parigramme.com/livre-paris-aux-couleurs-des-annees-1950-468.htm&amp;psig=AOvVaw3G6bPiR9Pki1WnjqYkml6I&amp;ust=1506962201641168" TargetMode="Externa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4D8BF65-EC05-5F0D-7E7B-FDA8A6DEF151}"/>
              </a:ext>
            </a:extLst>
          </p:cNvPr>
          <p:cNvSpPr txBox="1"/>
          <p:nvPr/>
        </p:nvSpPr>
        <p:spPr>
          <a:xfrm>
            <a:off x="3048000" y="2831884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  <a:effectLst/>
                <a:latin typeface="Wide Latin" panose="020A0A070505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PARIS </a:t>
            </a:r>
            <a:b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b="1" dirty="0">
                <a:solidFill>
                  <a:srgbClr val="C00000"/>
                </a:solidFill>
                <a:effectLst/>
                <a:latin typeface="Wide Latin" panose="020A0A070505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b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b="1" dirty="0">
                <a:solidFill>
                  <a:srgbClr val="C00000"/>
                </a:solidFill>
                <a:effectLst/>
                <a:latin typeface="Wide Latin" panose="020A0A070505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photographies anciennes en couleurs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7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BCFCE5B-D8B4-7874-FC23-728632D7E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145" name="irc_mi" descr="Résultat de recherche d'images pour &quot;monaco autochromes&quot;">
            <a:hlinkClick r:id="rId2"/>
            <a:extLst>
              <a:ext uri="{FF2B5EF4-FFF2-40B4-BE49-F238E27FC236}">
                <a16:creationId xmlns:a16="http://schemas.microsoft.com/office/drawing/2014/main" id="{E9453D5B-ADC0-176A-960C-FDDD5A3F3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279000"/>
            <a:ext cx="9786307" cy="63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E6DD011-6EBB-CC11-6681-ECDE03B0A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46463"/>
            <a:ext cx="15141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Pont au Change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</a:t>
            </a:r>
            <a:r>
              <a:rPr kumimoji="0" lang="fr-FR" altLang="fr-FR" sz="16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ardt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1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CCF5BC-41AD-F34F-2CAD-D6E3D599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fr-FR" sz="2000" b="1" dirty="0"/>
              <a:t>L’île de la Cité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6AD4898-77F5-EC3A-0484-A0498C4C99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833" y="946673"/>
            <a:ext cx="8068235" cy="541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44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2F91997-9FEE-DA0E-E649-EE67651AF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7169" name="Image 11" descr="Photo">
            <a:extLst>
              <a:ext uri="{FF2B5EF4-FFF2-40B4-BE49-F238E27FC236}">
                <a16:creationId xmlns:a16="http://schemas.microsoft.com/office/drawing/2014/main" id="{49E7A30A-B7C9-59DC-56FC-FA8CD922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40" y="228600"/>
            <a:ext cx="4643297" cy="64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184713B7-0045-1ED0-D2E8-B29A01F20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163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Marché aux Fleurs, Quai de la Corse </a:t>
            </a:r>
            <a:r>
              <a:rPr kumimoji="0" lang="fr-FR" altLang="fr-FR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10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7E1407F-3224-52BC-4B80-5F5D350A0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193" name="irc_mi" descr="Image associée">
            <a:hlinkClick r:id="rId2"/>
            <a:extLst>
              <a:ext uri="{FF2B5EF4-FFF2-40B4-BE49-F238E27FC236}">
                <a16:creationId xmlns:a16="http://schemas.microsoft.com/office/drawing/2014/main" id="{265FEBB7-52F6-1C73-8A29-16E91FEA8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20" y="315000"/>
            <a:ext cx="9954102" cy="63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BECEC7E-C9AD-F9DE-603E-2DF059BA1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33567"/>
            <a:ext cx="172434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Rue Sainte Foy et Rue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d’Alexandrie, Paris 2e, 1914.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32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2372DA8-DD47-34AE-2F39-F8DB5D359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9217" name="Image 34" descr="La rue d'Aboukir, vue depuis la place du Caire par Stéphane Passet ©Musée Albert-Kahn - Département des Hauts-de-Seine">
            <a:hlinkClick r:id="rId2"/>
            <a:extLst>
              <a:ext uri="{FF2B5EF4-FFF2-40B4-BE49-F238E27FC236}">
                <a16:creationId xmlns:a16="http://schemas.microsoft.com/office/drawing/2014/main" id="{86AF703D-A0FF-A4CB-C57C-7BC0B72B6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70" y="153000"/>
            <a:ext cx="9329097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EF97CA9-6258-92FB-BFC9-CA4A4A162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07649"/>
            <a:ext cx="21563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Quartier des Halles (I</a:t>
            </a:r>
            <a:r>
              <a:rPr kumimoji="0" lang="fr-FR" altLang="fr-FR" sz="16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76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E5CF66C-01ED-3230-0ECC-DE3A08094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41" name="Image 7" descr="Photo">
            <a:extLst>
              <a:ext uri="{FF2B5EF4-FFF2-40B4-BE49-F238E27FC236}">
                <a16:creationId xmlns:a16="http://schemas.microsoft.com/office/drawing/2014/main" id="{5ACA5F9F-8979-B239-11BF-E4C3C5D1F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19" y="844858"/>
            <a:ext cx="6964390" cy="49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505486C-722B-DA37-DDED-4946867F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76" y="5982801"/>
            <a:ext cx="64511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L’entrée du passage du Caire, 33 rue d’Alexandrie, Paris 2e, 18 juillet 1914.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194960-DEEE-7A70-4392-47A312109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03" y="135924"/>
            <a:ext cx="5088194" cy="65802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3543BEB-422A-6BA2-E562-A2D7A24F999D}"/>
              </a:ext>
            </a:extLst>
          </p:cNvPr>
          <p:cNvSpPr txBox="1"/>
          <p:nvPr/>
        </p:nvSpPr>
        <p:spPr>
          <a:xfrm>
            <a:off x="1112108" y="3028091"/>
            <a:ext cx="2211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/>
              <a:t>Rue Sainte-Foy</a:t>
            </a:r>
          </a:p>
        </p:txBody>
      </p:sp>
    </p:spTree>
    <p:extLst>
      <p:ext uri="{BB962C8B-B14F-4D97-AF65-F5344CB8AC3E}">
        <p14:creationId xmlns:p14="http://schemas.microsoft.com/office/powerpoint/2010/main" val="170545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17D8247-5B1D-9272-0F7D-C599C23F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1265" name="Image 50" descr="https://lejournaldusiecle.files.wordpress.com/2013/01/rue-du-faubourg-saint-denis-1914.jpeg?w=1000&amp;h=">
            <a:extLst>
              <a:ext uri="{FF2B5EF4-FFF2-40B4-BE49-F238E27FC236}">
                <a16:creationId xmlns:a16="http://schemas.microsoft.com/office/drawing/2014/main" id="{71163357-EF6E-661A-9170-831F722C3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574" y="228600"/>
            <a:ext cx="10298785" cy="64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6C512975-0E39-14BB-4ED7-0EBA7D1BF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9787"/>
            <a:ext cx="15244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Rue Saint-Denis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altLang="fr-FR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kumimoji="0" lang="fr-FR" altLang="fr-FR" sz="1600" b="1" i="0" u="none" strike="noStrike" cap="none" normalizeH="0" baseline="3000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éme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ardt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15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CD3C09E-A38D-54BE-781D-5F0D04A52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2289" name="Image 5" descr="Photo">
            <a:extLst>
              <a:ext uri="{FF2B5EF4-FFF2-40B4-BE49-F238E27FC236}">
                <a16:creationId xmlns:a16="http://schemas.microsoft.com/office/drawing/2014/main" id="{8A105C75-05D9-6404-A868-EF8F5B52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727" y="228600"/>
            <a:ext cx="8663778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15A0D43B-E144-88B0-F6C6-51601E244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40873"/>
            <a:ext cx="35253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Vendeurs Place de la République, 1918.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5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65376CB-51F1-8F7D-DE2F-B346421C2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3313" name="irc_mi" descr="Image associée">
            <a:hlinkClick r:id="rId2"/>
            <a:extLst>
              <a:ext uri="{FF2B5EF4-FFF2-40B4-BE49-F238E27FC236}">
                <a16:creationId xmlns:a16="http://schemas.microsoft.com/office/drawing/2014/main" id="{A50C9F56-5728-6983-72B8-4039ED8B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00" y="228600"/>
            <a:ext cx="9009000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8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BD0AAB3-C9AA-9A23-9731-5DAAEA74F337}"/>
              </a:ext>
            </a:extLst>
          </p:cNvPr>
          <p:cNvSpPr txBox="1"/>
          <p:nvPr/>
        </p:nvSpPr>
        <p:spPr>
          <a:xfrm>
            <a:off x="3047104" y="2788821"/>
            <a:ext cx="6094206" cy="1285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Paris 1909-1923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Autochromes Fonds Albert Kahn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6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BAD84D0-DF7A-93A5-8680-9625E6453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4337" name="Image 40" descr="La rue de la Paix décorée pour les fêtes de la Victoire par Auguste Léon ©Musée Albert-Kahn - Département des Hauts-de-Seine">
            <a:hlinkClick r:id="rId2"/>
            <a:extLst>
              <a:ext uri="{FF2B5EF4-FFF2-40B4-BE49-F238E27FC236}">
                <a16:creationId xmlns:a16="http://schemas.microsoft.com/office/drawing/2014/main" id="{BD2DEA1D-C72B-4EF9-163C-E787EEE56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50" y="228600"/>
            <a:ext cx="9013765" cy="63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E203AF93-BD55-1DF6-4E8E-031A418FF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31074"/>
            <a:ext cx="221483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Rue de la Paix (I</a:t>
            </a:r>
            <a:r>
              <a:rPr kumimoji="0" lang="fr-FR" altLang="fr-FR" sz="16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1918</a:t>
            </a: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6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107BA-F7F4-2649-DB80-90C7AD90F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88CF3A-A63D-7369-2B1E-2A4EA0CBD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92608"/>
            <a:ext cx="2904744" cy="1032955"/>
          </a:xfrm>
        </p:spPr>
        <p:txBody>
          <a:bodyPr>
            <a:normAutofit/>
          </a:bodyPr>
          <a:lstStyle/>
          <a:p>
            <a:r>
              <a:rPr lang="fr-FR" sz="1600" b="1" dirty="0"/>
              <a:t>Rue Saint-Honoré 1914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2BAA382-CFE2-92B2-27D9-7F8568B45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62" y="191928"/>
            <a:ext cx="4788000" cy="6480000"/>
          </a:xfrm>
        </p:spPr>
      </p:pic>
    </p:spTree>
    <p:extLst>
      <p:ext uri="{BB962C8B-B14F-4D97-AF65-F5344CB8AC3E}">
        <p14:creationId xmlns:p14="http://schemas.microsoft.com/office/powerpoint/2010/main" val="250692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700FA-37C6-0E9E-64D4-57F3F97F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487"/>
          </a:xfrm>
        </p:spPr>
        <p:txBody>
          <a:bodyPr>
            <a:normAutofit/>
          </a:bodyPr>
          <a:lstStyle/>
          <a:p>
            <a:r>
              <a:rPr lang="fr-FR" sz="2000" b="1" dirty="0"/>
              <a:t>Place de l’Opéra, 1923</a:t>
            </a:r>
          </a:p>
        </p:txBody>
      </p:sp>
      <p:pic>
        <p:nvPicPr>
          <p:cNvPr id="2050" name="Picture 2" descr="ca. January 1923, Paris, France --- The Opera house was built between 1761-1775 --- Image by © Gervais Courtellemont/National Geographic Creative/Corbis">
            <a:extLst>
              <a:ext uri="{FF2B5EF4-FFF2-40B4-BE49-F238E27FC236}">
                <a16:creationId xmlns:a16="http://schemas.microsoft.com/office/drawing/2014/main" id="{C825BA87-F998-DD49-2437-851BF3A5C8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75" y="1011219"/>
            <a:ext cx="7379747" cy="501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81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6063CC8-12DD-B9BF-28FD-5B959FAE3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5361" name="Image 52" descr="Le quai du Louvre (actuel quai François-Mitterand) et l'île de la Cité, en face le quai de Conti et l'Institut de France par Auguste Léon ©Musée Albert-Kahn - Département des Hauts-de-Seine">
            <a:hlinkClick r:id="rId2"/>
            <a:extLst>
              <a:ext uri="{FF2B5EF4-FFF2-40B4-BE49-F238E27FC236}">
                <a16:creationId xmlns:a16="http://schemas.microsoft.com/office/drawing/2014/main" id="{12AA79DE-E34B-C187-BE33-66E9BD4C7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28" y="225000"/>
            <a:ext cx="9606274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DBA573C-6051-D5A1-8B19-D2EF72CC4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40998"/>
            <a:ext cx="19087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Quai du Louvres (I</a:t>
            </a:r>
            <a:r>
              <a:rPr kumimoji="0" lang="fr-FR" altLang="fr-FR" sz="16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2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79E2E0E-10B0-C4D6-7BCB-67FF2C1C9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6385" name="Image 58" descr="La rue de Rivoli longeant l'hôtel de ville par Georges Chevalier ©Musée Albert-Kahn - Département des Hauts-de-Seine">
            <a:hlinkClick r:id="rId2"/>
            <a:extLst>
              <a:ext uri="{FF2B5EF4-FFF2-40B4-BE49-F238E27FC236}">
                <a16:creationId xmlns:a16="http://schemas.microsoft.com/office/drawing/2014/main" id="{68069F72-09AD-8B3E-741E-D001C1301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30" y="228600"/>
            <a:ext cx="8813738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12B80294-50B2-A5B4-E9CE-A51EC0B96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26698"/>
            <a:ext cx="18794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Rue de Rivoli (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kumimoji="0" lang="fr-FR" altLang="fr-FR" sz="1600" b="1" i="0" u="none" strike="noStrike" cap="none" normalizeH="0" baseline="3000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éme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4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4A2D95-D94D-F7F0-E69A-D7C9CBAC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fr-FR" sz="2000" b="1" dirty="0"/>
              <a:t>Rue de Venise (</a:t>
            </a:r>
            <a:r>
              <a:rPr lang="fr-FR" sz="2000" b="1" dirty="0" err="1"/>
              <a:t>IVéme</a:t>
            </a:r>
            <a:r>
              <a:rPr lang="fr-FR" sz="2000" b="1" dirty="0"/>
              <a:t> </a:t>
            </a:r>
            <a:r>
              <a:rPr lang="fr-FR" sz="2000" b="1" dirty="0" err="1"/>
              <a:t>ardt</a:t>
            </a:r>
            <a:r>
              <a:rPr lang="fr-FR" sz="2000" b="1" dirty="0"/>
              <a:t>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3E46057-F75F-1D4D-09E5-9781D312C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0365" y="365126"/>
            <a:ext cx="4125398" cy="5811837"/>
          </a:xfrm>
        </p:spPr>
      </p:pic>
    </p:spTree>
    <p:extLst>
      <p:ext uri="{BB962C8B-B14F-4D97-AF65-F5344CB8AC3E}">
        <p14:creationId xmlns:p14="http://schemas.microsoft.com/office/powerpoint/2010/main" val="402865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0CEF0EF-388C-3905-163F-B6F9A08ED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7409" name="Image 3" descr="Photo">
            <a:extLst>
              <a:ext uri="{FF2B5EF4-FFF2-40B4-BE49-F238E27FC236}">
                <a16:creationId xmlns:a16="http://schemas.microsoft.com/office/drawing/2014/main" id="{16DA3791-85FB-F349-C196-F10887756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3" y="335280"/>
            <a:ext cx="4574263" cy="63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5A69CC0-C495-5AAF-98B1-1BE76C11C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653" y="5506656"/>
            <a:ext cx="43470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Premier Salon de l'Aviation </a:t>
            </a:r>
            <a:r>
              <a:rPr lang="fr-FR" sz="1600" b="1" i="0" dirty="0">
                <a:effectLst/>
                <a:latin typeface="source-sans-pro"/>
              </a:rPr>
              <a:t>30 septembre 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1909,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 Palais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54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6F0374C-E5B8-04A9-EE3F-386537928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8433" name="Image 4" descr="Photo">
            <a:extLst>
              <a:ext uri="{FF2B5EF4-FFF2-40B4-BE49-F238E27FC236}">
                <a16:creationId xmlns:a16="http://schemas.microsoft.com/office/drawing/2014/main" id="{ECAC1994-A780-4D6C-4FD7-B33FF7EC9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37" y="149003"/>
            <a:ext cx="9617026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0C070DB-F6FB-035F-085D-DFE27FDA0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" y="5577918"/>
            <a:ext cx="28953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Exposition de ballons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air chaud sur l'esplanade des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Invalides en 1909. La Tour Eiffel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l'ancien palais du Trocadéro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fond.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9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8D2AFE7-8325-C21D-8879-9934D3FB7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481" name="Image 2" descr="Photo">
            <a:extLst>
              <a:ext uri="{FF2B5EF4-FFF2-40B4-BE49-F238E27FC236}">
                <a16:creationId xmlns:a16="http://schemas.microsoft.com/office/drawing/2014/main" id="{9EDE71DF-B43D-9722-1721-7D5923EEE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616" y="207000"/>
            <a:ext cx="8889813" cy="64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BFF1F04-75CB-5B3C-5CCE-87651D7A8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79229"/>
            <a:ext cx="36667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Exposition de canons pris aux Allemands,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Place de la Concorde, 1918.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80F7D62-3B9A-2BB0-092E-BBFFB0BC6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1505" name="Image 88" descr="https://lejournaldusiecle.files.wordpress.com/2013/01/port-dausterlitz-30-avril-1920-auguste-leon.jpeg?w=1000&amp;h=">
            <a:extLst>
              <a:ext uri="{FF2B5EF4-FFF2-40B4-BE49-F238E27FC236}">
                <a16:creationId xmlns:a16="http://schemas.microsoft.com/office/drawing/2014/main" id="{72E1AD76-3335-9EE9-3087-1BB417CBE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707" y="228600"/>
            <a:ext cx="10045959" cy="6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701FFE7-05D0-46D9-D099-CE18C40B0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09449"/>
            <a:ext cx="2830903" cy="75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Quai de la Rapée (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XII</a:t>
            </a:r>
            <a:r>
              <a:rPr kumimoji="0" lang="fr-FR" altLang="fr-FR" sz="1600" b="1" i="0" u="none" strike="noStrike" cap="none" normalizeH="0" baseline="3000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éme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 du quai d’Austerlitz (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XIII</a:t>
            </a:r>
            <a:r>
              <a:rPr kumimoji="0" lang="fr-FR" altLang="fr-FR" sz="1600" b="1" i="0" u="none" strike="noStrike" cap="none" normalizeH="0" baseline="3000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éme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21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55F2A21-CD9D-CD71-21F7-3387F9149D2E}"/>
              </a:ext>
            </a:extLst>
          </p:cNvPr>
          <p:cNvSpPr txBox="1"/>
          <p:nvPr/>
        </p:nvSpPr>
        <p:spPr>
          <a:xfrm>
            <a:off x="3047104" y="3235610"/>
            <a:ext cx="6094206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Rive droite</a:t>
            </a:r>
            <a:endParaRPr lang="fr-F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53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4745CCF-A7C0-311B-9E16-F77D71357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788"/>
            <a:ext cx="19786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Porte de Saint-Cloud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XVI</a:t>
            </a:r>
            <a:r>
              <a:rPr kumimoji="0" lang="fr-FR" altLang="fr-FR" sz="1600" b="1" i="0" u="none" strike="noStrike" cap="none" normalizeH="0" baseline="3000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éme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1918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529" name="Image 91" descr="https://lejournaldusiecle.files.wordpress.com/2013/01/porte-de-paris-durant-la-grande-guerre.jpeg?w=1000&amp;h=">
            <a:extLst>
              <a:ext uri="{FF2B5EF4-FFF2-40B4-BE49-F238E27FC236}">
                <a16:creationId xmlns:a16="http://schemas.microsoft.com/office/drawing/2014/main" id="{6C77F27C-9BBE-E612-4DB9-CB43362F4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33" y="189000"/>
            <a:ext cx="10399021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27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E620B6E-994B-C22D-916C-262514B8C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787"/>
            <a:ext cx="22182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Porte d’Auteuil (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XVI</a:t>
            </a:r>
            <a:r>
              <a:rPr kumimoji="0" lang="fr-FR" altLang="fr-FR" sz="1600" b="1" i="0" u="none" strike="noStrike" cap="none" normalizeH="0" baseline="3000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éme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1918</a:t>
            </a:r>
          </a:p>
        </p:txBody>
      </p:sp>
      <p:pic>
        <p:nvPicPr>
          <p:cNvPr id="23553" name="Image 48" descr="https://lejournaldusiecle.files.wordpress.com/2013/01/xvic2b0-arr-station-de-mc3a9tro-auteuil-boulevard-exelmans-1er-mai-1920-frc3a9dc3a9ric-gadmer.jpeg?w=1000&amp;h=">
            <a:extLst>
              <a:ext uri="{FF2B5EF4-FFF2-40B4-BE49-F238E27FC236}">
                <a16:creationId xmlns:a16="http://schemas.microsoft.com/office/drawing/2014/main" id="{F4E6298C-9491-4F7D-B89F-32A51059E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08" y="189000"/>
            <a:ext cx="9725773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F837CCA-4A7C-165F-99E4-BDE73D91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07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2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DC6B185-F1D3-9321-C5BF-9A0BDFB4A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4577" name="Image 97" descr="https://lejournaldusiecle.files.wordpress.com/2013/01/xvic2b0-arr-jardins-potagers-quai-d_auteuil-actuel-quai-louis-blc3a9riot-avec-en-face-le-pont-de-grenelle-et-la-statue-de-la-libertc3a9-28-juin-1918-auguste-lc3a9on.jpeg?w=1000&amp;h=">
            <a:extLst>
              <a:ext uri="{FF2B5EF4-FFF2-40B4-BE49-F238E27FC236}">
                <a16:creationId xmlns:a16="http://schemas.microsoft.com/office/drawing/2014/main" id="{255C42A7-7020-9BA6-B856-41DC6E87A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98" y="457200"/>
            <a:ext cx="10214600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720E2A31-B39E-D7BE-D8EF-853ABA0C1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7887"/>
            <a:ext cx="17357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uai Louis Blériot (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XVI</a:t>
            </a:r>
            <a:r>
              <a:rPr kumimoji="0" lang="fr-FR" altLang="fr-FR" sz="1600" b="1" i="0" u="none" strike="noStrike" cap="none" normalizeH="0" baseline="3000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éme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49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04A7932-90DF-DA3C-2B47-909E32937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5601" name="Image 1" descr="Photo">
            <a:extLst>
              <a:ext uri="{FF2B5EF4-FFF2-40B4-BE49-F238E27FC236}">
                <a16:creationId xmlns:a16="http://schemas.microsoft.com/office/drawing/2014/main" id="{415B3CB9-EB12-BE5F-1D2B-199AA42FB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479" y="231648"/>
            <a:ext cx="4341277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EBE4037-B1EE-952D-684E-273AEA60F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17248"/>
            <a:ext cx="32313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Marchande de fleurs avenue Hoche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0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E129C-EB15-184F-DBD2-B492D740D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610D2C-D39E-0B52-CC90-840A0E1D6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8" y="855576"/>
            <a:ext cx="3065929" cy="1930655"/>
          </a:xfrm>
        </p:spPr>
        <p:txBody>
          <a:bodyPr>
            <a:normAutofit/>
          </a:bodyPr>
          <a:lstStyle/>
          <a:p>
            <a:r>
              <a:rPr lang="fr-FR" sz="2000" b="1" dirty="0"/>
              <a:t>Avenue du Pt Wilson ?</a:t>
            </a:r>
          </a:p>
        </p:txBody>
      </p:sp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FF5855F1-2C83-0962-F972-A5CB53F3C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3" y="398033"/>
            <a:ext cx="9001950" cy="6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DCFC800-6210-AB80-ADAB-A9C59167E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7649" name="irc_mi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2823B7F6-4B14-C7A1-13CF-9BE1E06FB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5" y="189000"/>
            <a:ext cx="9846223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B95402CC-33E1-596B-0A26-73FAA5411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52" y="5638141"/>
            <a:ext cx="13043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Fortifications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9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2AA002A-3B50-65E6-6759-808D3B205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8673" name="Image 51" descr="Démolition des fortifications et reconstruction d'immeubles (HBM), porte d'Orléans par Stéphane Passet ©Musée Albert-Kahn - Département des Hauts-de-Seine">
            <a:hlinkClick r:id="rId2"/>
            <a:extLst>
              <a:ext uri="{FF2B5EF4-FFF2-40B4-BE49-F238E27FC236}">
                <a16:creationId xmlns:a16="http://schemas.microsoft.com/office/drawing/2014/main" id="{C5964D15-4C33-9B0D-B362-54EE5C279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23" y="189000"/>
            <a:ext cx="8123811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AD5D800-FF1B-5E06-1120-50D25BA28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51901"/>
            <a:ext cx="29285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Premières constructions sur l’emplacement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fortifications (vers 1930)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837AD8-EDF9-94AE-6B83-85FAA00307B4}"/>
              </a:ext>
            </a:extLst>
          </p:cNvPr>
          <p:cNvSpPr txBox="1"/>
          <p:nvPr/>
        </p:nvSpPr>
        <p:spPr>
          <a:xfrm>
            <a:off x="3047104" y="3235706"/>
            <a:ext cx="6094206" cy="391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800" b="1" dirty="0">
                <a:solidFill>
                  <a:srgbClr val="C00000"/>
                </a:solidFill>
                <a:effectLst/>
                <a:latin typeface="Wide Latin" panose="020A0A070505050204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Rive Gauche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00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42C7E5-85CA-4848-6727-E1EEF054B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9176"/>
            <a:ext cx="99424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Brocante à l'angle du Boulevard Raspail et la rue du Montparnasse vue de la rue Notre-Dame-des-Champs Paris 6e.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9697" name="Image 924166723" descr="Le boulevard Raspail et la rue du Montparnasse vus de la rue Notre-Dame-des-Champs par Stéphane Passet ©Musée Albert-Kahn - Département des Hauts-de-Seine">
            <a:hlinkClick r:id="rId2"/>
            <a:extLst>
              <a:ext uri="{FF2B5EF4-FFF2-40B4-BE49-F238E27FC236}">
                <a16:creationId xmlns:a16="http://schemas.microsoft.com/office/drawing/2014/main" id="{FA357774-D719-3271-F8DD-B30BE8DB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765" y="228600"/>
            <a:ext cx="9203285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851CD0C-8532-D76A-558E-9E0376DB9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340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4C96635-285D-441B-CA98-C2408F10E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0721" name="Image 2094045547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987A0CB2-D6A7-1EAB-05FC-6CADDB4BA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864" y="189000"/>
            <a:ext cx="8431221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C3C5011-892B-4B80-C07C-49A9C603C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244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3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0BECFEA-FAE7-69F5-1633-8A3456653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073" name="Image 4" descr="photos vintage en couleurs de Paris, Albert Kahn">
            <a:hlinkClick r:id="rId2" tooltip="&quot;photos vintage en couleurs de Paris, Albert Kahn 100 Ans, Moulins, Deco Salon, Chevaliers, Ancien, Charme, Paysage, Maisons, Histoire&quot;"/>
            <a:extLst>
              <a:ext uri="{FF2B5EF4-FFF2-40B4-BE49-F238E27FC236}">
                <a16:creationId xmlns:a16="http://schemas.microsoft.com/office/drawing/2014/main" id="{42D03088-CF17-46B8-40C1-30B245580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215" y="99000"/>
            <a:ext cx="6592880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15697E9F-368B-57D7-6EE0-BC7BC64A4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17098"/>
            <a:ext cx="30781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Boulevard de Clichy (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XVIII</a:t>
            </a:r>
            <a:r>
              <a:rPr kumimoji="0" lang="fr-FR" altLang="fr-FR" sz="1600" b="1" i="0" u="none" strike="noStrike" cap="none" normalizeH="0" baseline="3000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éme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ardt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2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E282-CDA9-C570-BC90-8CF0E90E0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F7382C-4F65-E48F-712A-633B5509B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fr-FR" sz="2000" b="1" dirty="0"/>
              <a:t>14, rue Saint-Julien le Pauvre</a:t>
            </a:r>
          </a:p>
        </p:txBody>
      </p:sp>
      <p:pic>
        <p:nvPicPr>
          <p:cNvPr id="6146" name="Picture 2" descr="ca. January 1923, Paris, France --- The street of Saint Julian the Poor in Old Paris --- Image by © Gervais Courtellemont/National Geographic Creative/Corbis">
            <a:extLst>
              <a:ext uri="{FF2B5EF4-FFF2-40B4-BE49-F238E27FC236}">
                <a16:creationId xmlns:a16="http://schemas.microsoft.com/office/drawing/2014/main" id="{9BB3E335-B19A-B672-EFB0-4F9F57BF1B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0" y="796066"/>
            <a:ext cx="4733365" cy="569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89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8744E18-16DE-B05E-4AFB-DCBC74475446}"/>
              </a:ext>
            </a:extLst>
          </p:cNvPr>
          <p:cNvSpPr txBox="1"/>
          <p:nvPr/>
        </p:nvSpPr>
        <p:spPr>
          <a:xfrm>
            <a:off x="749674" y="927411"/>
            <a:ext cx="39971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i="0" dirty="0">
                <a:solidFill>
                  <a:srgbClr val="163860"/>
                </a:solidFill>
                <a:effectLst/>
                <a:latin typeface="source-sans-pro"/>
              </a:rPr>
              <a:t>Vers 1920, l'église Saint-Etienne-du-Mont vue de la rue de la Montagne-Sainte-Geneviève (Ve)</a:t>
            </a:r>
            <a:endParaRPr lang="fr-FR" sz="20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CB914D-376D-3659-8094-A5D071F81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066" y="258032"/>
            <a:ext cx="4690872" cy="63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CF09EB5-F9F1-2286-73F0-6AC2D27CF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1745" name="Image 1641316769" descr="Résultat de recherche d'images pour &quot;monaco autochromes&quot;">
            <a:hlinkClick r:id="rId2"/>
            <a:extLst>
              <a:ext uri="{FF2B5EF4-FFF2-40B4-BE49-F238E27FC236}">
                <a16:creationId xmlns:a16="http://schemas.microsoft.com/office/drawing/2014/main" id="{152D38F4-362B-E378-C95B-3377857BA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39" y="189000"/>
            <a:ext cx="8406836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7F318621-70BC-DA0F-4CC2-90D86CCF3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25" y="5140266"/>
            <a:ext cx="2640979" cy="75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Montagne Sainte-Geneviève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Véme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6B6053-EA42-DA03-2D12-C6F00F55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851212" cy="1325563"/>
          </a:xfrm>
        </p:spPr>
        <p:txBody>
          <a:bodyPr>
            <a:normAutofit/>
          </a:bodyPr>
          <a:lstStyle/>
          <a:p>
            <a:r>
              <a:rPr lang="fr-FR" sz="1600" b="1" dirty="0"/>
              <a:t>Rue du pot de Fer (</a:t>
            </a:r>
            <a:r>
              <a:rPr lang="fr-FR" sz="1600" b="1" dirty="0" err="1"/>
              <a:t>Véme</a:t>
            </a:r>
            <a:r>
              <a:rPr lang="fr-FR" sz="1600" b="1" dirty="0"/>
              <a:t>)</a:t>
            </a:r>
          </a:p>
        </p:txBody>
      </p:sp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018AC5CC-CC1D-BCF1-BE69-C88E34670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31" y="253382"/>
            <a:ext cx="4786196" cy="65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C48377D-3288-9B3E-6222-8F6F423F3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2769" name="Image 262148092" descr="Photo">
            <a:extLst>
              <a:ext uri="{FF2B5EF4-FFF2-40B4-BE49-F238E27FC236}">
                <a16:creationId xmlns:a16="http://schemas.microsoft.com/office/drawing/2014/main" id="{2256B722-1EAE-192A-18E2-68EF1C1F2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06" y="189000"/>
            <a:ext cx="889901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FCF1132-4323-7B17-ABEB-55F05FB81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84" y="5431328"/>
            <a:ext cx="24826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89, Rue de Seine, 1914.</a:t>
            </a:r>
            <a:endParaRPr kumimoji="0" lang="fr-FR" altLang="fr-FR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Les trois marches existent toujours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mais incorporées dans l'alignement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des façades</a:t>
            </a:r>
            <a:endParaRPr kumimoji="0" lang="fr-FR" altLang="fr-FR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7925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CCCD9C-86EF-7774-4647-C1EA8A452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23" y="166687"/>
            <a:ext cx="8157883" cy="65246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1217F2E-5315-C0ED-BC93-53BA9EFE7032}"/>
              </a:ext>
            </a:extLst>
          </p:cNvPr>
          <p:cNvSpPr txBox="1"/>
          <p:nvPr/>
        </p:nvSpPr>
        <p:spPr>
          <a:xfrm>
            <a:off x="8834718" y="2967335"/>
            <a:ext cx="26490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163860"/>
                </a:solidFill>
                <a:latin typeface="source-sans-pro"/>
              </a:rPr>
              <a:t>B</a:t>
            </a:r>
            <a:r>
              <a:rPr lang="fr-FR" sz="1600" b="1" i="0" dirty="0">
                <a:solidFill>
                  <a:srgbClr val="163860"/>
                </a:solidFill>
                <a:effectLst/>
                <a:latin typeface="source-sans-pro"/>
              </a:rPr>
              <a:t>outiques au 8-10, rue du Montparnasse (VIe). </a:t>
            </a:r>
            <a:r>
              <a:rPr lang="fr-FR" sz="1600" b="1" dirty="0">
                <a:solidFill>
                  <a:srgbClr val="163860"/>
                </a:solidFill>
                <a:latin typeface="source-sans-pro"/>
              </a:rPr>
              <a:t>22 juillet 1914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220867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0A4C39C-6215-70BD-720F-4C94B98C6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3793" name="Image 329259846" descr="Le Cinéma Pathé-Gobelins ou Palais des Gobelins par Auguste Léon ©Musée Albert-Kahn - Département des Hauts-de-Seine">
            <a:hlinkClick r:id="rId2"/>
            <a:extLst>
              <a:ext uri="{FF2B5EF4-FFF2-40B4-BE49-F238E27FC236}">
                <a16:creationId xmlns:a16="http://schemas.microsoft.com/office/drawing/2014/main" id="{A610F827-5C03-6083-D064-DBC0B3A92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76" y="228600"/>
            <a:ext cx="8748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E2C2DA9-FB5D-318B-34EA-DDC1D9F86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50523"/>
            <a:ext cx="26623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Avenue des Gobelins (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XIII</a:t>
            </a:r>
            <a:r>
              <a:rPr kumimoji="0" lang="fr-FR" altLang="fr-FR" sz="1600" b="1" i="0" u="none" strike="noStrike" cap="none" normalizeH="0" baseline="3000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éme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8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D6B5C5D-BEF7-D994-7699-97836AAD3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6F97E96-2577-32A7-8D61-492299F73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4820" name="Image 1899892606" descr="Photo">
            <a:extLst>
              <a:ext uri="{FF2B5EF4-FFF2-40B4-BE49-F238E27FC236}">
                <a16:creationId xmlns:a16="http://schemas.microsoft.com/office/drawing/2014/main" id="{53DF6528-BEB8-EC6A-AEE0-6431F1EF5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73" y="152400"/>
            <a:ext cx="8799469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21F69535-FBA9-175B-7E78-5527F70F5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" y="5756702"/>
            <a:ext cx="27747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Angle de la gare d'Orsay, vue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depuis le Quai Anatole France,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1923.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76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E7F0A-DE33-17FA-B63B-BC58013BC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A4AD0F-BED9-3471-C911-6600E4C2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9426"/>
          </a:xfrm>
        </p:spPr>
        <p:txBody>
          <a:bodyPr>
            <a:normAutofit/>
          </a:bodyPr>
          <a:lstStyle/>
          <a:p>
            <a:r>
              <a:rPr lang="fr-FR" sz="2000" b="1" dirty="0"/>
              <a:t>Quai des Grands-Augustins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A93B2C-7DC1-7911-F5E8-31FC3C5D4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170" name="Picture 2" descr="ca. January 1923, Paris, France --- Two men stand beside crafts on a street alongside a river --- Image by © Gervais Courtellemont/National Geographic Creative/Corbis">
            <a:extLst>
              <a:ext uri="{FF2B5EF4-FFF2-40B4-BE49-F238E27FC236}">
                <a16:creationId xmlns:a16="http://schemas.microsoft.com/office/drawing/2014/main" id="{6C42E363-F3CE-01B2-D756-DEF53DDC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708" y="774552"/>
            <a:ext cx="7734748" cy="551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97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8C3653B-C0DA-B41B-3BE7-211F6F4EB029}"/>
              </a:ext>
            </a:extLst>
          </p:cNvPr>
          <p:cNvSpPr txBox="1"/>
          <p:nvPr/>
        </p:nvSpPr>
        <p:spPr>
          <a:xfrm>
            <a:off x="3047104" y="3076431"/>
            <a:ext cx="6094206" cy="710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800" b="1" dirty="0">
                <a:solidFill>
                  <a:srgbClr val="C00000"/>
                </a:solidFill>
                <a:effectLst/>
                <a:latin typeface="Wide Latin" panose="020A0A070505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Deuxième partie : Années quarante à soixante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2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6793B-05E1-D65D-8BFC-118497305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4729"/>
          </a:xfrm>
        </p:spPr>
        <p:txBody>
          <a:bodyPr>
            <a:normAutofit/>
          </a:bodyPr>
          <a:lstStyle/>
          <a:p>
            <a:r>
              <a:rPr lang="fr-FR" sz="2000" b="1" dirty="0"/>
              <a:t>Butte-Montmartre 1923</a:t>
            </a:r>
          </a:p>
        </p:txBody>
      </p:sp>
      <p:pic>
        <p:nvPicPr>
          <p:cNvPr id="4098" name="Picture 2" descr="ca. January 1923, Paris, France --- The Moulin de la Galette, or Mill of the Cake, at Montmartre --- Image by © Gervais Courtellemont/National Geographic Creative/Corbis">
            <a:extLst>
              <a:ext uri="{FF2B5EF4-FFF2-40B4-BE49-F238E27FC236}">
                <a16:creationId xmlns:a16="http://schemas.microsoft.com/office/drawing/2014/main" id="{C645B742-3DA8-82A8-BF3B-7C4A4FD7E7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28" y="946674"/>
            <a:ext cx="7885356" cy="544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37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5D9CAD3-484C-757F-1EDD-A2BCCD2807E9}"/>
              </a:ext>
            </a:extLst>
          </p:cNvPr>
          <p:cNvSpPr txBox="1"/>
          <p:nvPr/>
        </p:nvSpPr>
        <p:spPr>
          <a:xfrm>
            <a:off x="3047104" y="3235706"/>
            <a:ext cx="6094206" cy="391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800" b="1" dirty="0">
                <a:solidFill>
                  <a:srgbClr val="C00000"/>
                </a:solidFill>
                <a:effectLst/>
                <a:latin typeface="Wide Latin" panose="020A0A070505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RIVE GAUCHE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5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20516A3A-F29E-A468-B0B9-BAF6D7969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62" y="810510"/>
            <a:ext cx="193713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Rue Seine, vers 1958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5843" name="Image 810563672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E9131914-32B4-EEFE-8FE1-CA55ACBCA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38" y="567000"/>
            <a:ext cx="3938075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9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121491D-C957-3FCF-6D1F-71215EDA3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85" y="994832"/>
            <a:ext cx="170309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Jussieu, vers 1960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6865" name="Image 1048232558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E31B8784-BDD2-6019-8454-BA29B932C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783" y="189000"/>
            <a:ext cx="4751212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42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70DE598-EFC7-4A90-1C85-4FEB566DC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6237" y="67863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fr-FR"/>
          </a:p>
        </p:txBody>
      </p:sp>
      <p:pic>
        <p:nvPicPr>
          <p:cNvPr id="37889" name="Image 338604486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8AD1D842-1127-72A9-6C72-361025DB1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368" y="189000"/>
            <a:ext cx="4587702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8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1B7715E-B3B0-D1CA-2E52-5731E7B0F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381" y="45182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8913" name="Image 1159031831">
            <a:extLst>
              <a:ext uri="{FF2B5EF4-FFF2-40B4-BE49-F238E27FC236}">
                <a16:creationId xmlns:a16="http://schemas.microsoft.com/office/drawing/2014/main" id="{0F82BF3A-5D58-AD0A-33DD-8C98579B0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81" y="189000"/>
            <a:ext cx="9460049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D7B173B-F842-0C1C-029A-A73DDCA8A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70" y="5758334"/>
            <a:ext cx="25183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Gare Montparnasse (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XV</a:t>
            </a:r>
            <a:r>
              <a:rPr kumimoji="0" lang="fr-FR" altLang="fr-FR" sz="1600" b="1" i="0" u="none" strike="noStrike" cap="none" normalizeH="0" baseline="3000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éme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vers 1960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614716B-698D-8A31-993F-236331ACA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993" y="635140"/>
            <a:ext cx="187686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Pont de la Tournelle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vers 1957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937" name="Image 1531858878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ABE414EA-2714-B130-E6CD-6F8B38646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05" y="189000"/>
            <a:ext cx="9764411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59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FE7388F-687E-39AF-C1FE-1D0ABDAFD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79" y="709606"/>
            <a:ext cx="164949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Champs de Mars </a:t>
            </a:r>
            <a:b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 1950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61" name="Image 1169830777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29A53EBD-1671-236B-5118-5C4685BC2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523" y="189000"/>
            <a:ext cx="9691798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7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015A5-AFF0-C2D6-2EF2-7979E52BB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5A4649-9FB7-B676-BA30-04BFD5508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996" y="201168"/>
            <a:ext cx="4798007" cy="645566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CF0524D-715F-362A-7483-EA5AF4994675}"/>
              </a:ext>
            </a:extLst>
          </p:cNvPr>
          <p:cNvSpPr txBox="1"/>
          <p:nvPr/>
        </p:nvSpPr>
        <p:spPr>
          <a:xfrm>
            <a:off x="451822" y="3247023"/>
            <a:ext cx="2753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/>
              <a:t>Rue Clerc ou rue de Grenelle (</a:t>
            </a:r>
            <a:r>
              <a:rPr lang="fr-FR" sz="1800" b="1" dirty="0" err="1"/>
              <a:t>VIIéme</a:t>
            </a:r>
            <a:r>
              <a:rPr lang="fr-FR" sz="1800" b="1" dirty="0"/>
              <a:t>) ? Vers 1958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39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54C2669-3C1B-2CC1-D06C-FEE145E730C3}"/>
              </a:ext>
            </a:extLst>
          </p:cNvPr>
          <p:cNvSpPr txBox="1"/>
          <p:nvPr/>
        </p:nvSpPr>
        <p:spPr>
          <a:xfrm>
            <a:off x="3047104" y="3235706"/>
            <a:ext cx="6094206" cy="391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800" b="1" dirty="0">
                <a:solidFill>
                  <a:srgbClr val="C00000"/>
                </a:solidFill>
                <a:effectLst/>
                <a:latin typeface="Wide Latin" panose="020A0A070505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RIVE DROITE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2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1B76BEF-6A13-89C5-6C5D-3BD6BE424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167" y="252076"/>
            <a:ext cx="26124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Butte Montmartre vers 1958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985" name="Image 1313239759" descr="Résultat de recherche d'images pour &quot;photos couleurs france 1939&quot;&quot;">
            <a:extLst>
              <a:ext uri="{FF2B5EF4-FFF2-40B4-BE49-F238E27FC236}">
                <a16:creationId xmlns:a16="http://schemas.microsoft.com/office/drawing/2014/main" id="{1485C1AA-2C0C-B572-205D-CAA5218F4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362" y="189000"/>
            <a:ext cx="5451058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73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3A51F4-BB8C-2FE7-540C-F3C774AC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2456"/>
          </a:xfrm>
        </p:spPr>
        <p:txBody>
          <a:bodyPr>
            <a:normAutofit/>
          </a:bodyPr>
          <a:lstStyle/>
          <a:p>
            <a:r>
              <a:rPr lang="fr-FR" sz="1600" b="1" dirty="0"/>
              <a:t>Canal</a:t>
            </a:r>
            <a:r>
              <a:rPr lang="fr-FR" sz="2000" b="1" dirty="0"/>
              <a:t> </a:t>
            </a:r>
            <a:r>
              <a:rPr lang="fr-FR" sz="1600" b="1" dirty="0"/>
              <a:t>Saint-Martin</a:t>
            </a:r>
            <a:r>
              <a:rPr lang="fr-FR" sz="2000" b="1" dirty="0"/>
              <a:t> 1923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95B3C8C-6056-01BE-D531-38B9627175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54" y="914400"/>
            <a:ext cx="8003690" cy="526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34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 associée">
            <a:hlinkClick r:id="rId2"/>
            <a:extLst>
              <a:ext uri="{FF2B5EF4-FFF2-40B4-BE49-F238E27FC236}">
                <a16:creationId xmlns:a16="http://schemas.microsoft.com/office/drawing/2014/main" id="{0495FF6C-A669-2487-CC3F-7CA01A04BE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2139" y="189000"/>
            <a:ext cx="6141554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39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599DB70A-9342-CC50-147F-07E7090674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115" y="189000"/>
            <a:ext cx="6468109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824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E2EE7BBB-4CC9-8BE1-85A9-4814F063E6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6691" y="189000"/>
            <a:ext cx="5895202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646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 associée">
            <a:hlinkClick r:id="rId2"/>
            <a:extLst>
              <a:ext uri="{FF2B5EF4-FFF2-40B4-BE49-F238E27FC236}">
                <a16:creationId xmlns:a16="http://schemas.microsoft.com/office/drawing/2014/main" id="{41C0821D-1CAF-7339-95DB-4D42493274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2746" y="189000"/>
            <a:ext cx="4924646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15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D65CCFA-A2D3-AD09-C1F4-A41F8F939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386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2225" name="Image 1055514210" descr="Aucune description de photo disponible.">
            <a:extLst>
              <a:ext uri="{FF2B5EF4-FFF2-40B4-BE49-F238E27FC236}">
                <a16:creationId xmlns:a16="http://schemas.microsoft.com/office/drawing/2014/main" id="{619891F0-3609-98BC-44C5-098A08F4C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2" y="228600"/>
            <a:ext cx="6447843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0833D29-F468-44D7-1585-7EF013021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384" y="442989"/>
            <a:ext cx="22741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 du Tertre (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XVIII</a:t>
            </a:r>
            <a:r>
              <a:rPr kumimoji="0" lang="fr-FR" altLang="fr-FR" sz="1600" b="1" i="0" u="none" strike="noStrike" cap="none" normalizeH="0" baseline="3000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éme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 1958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0043021-0851-8BA3-9C44-DA52052E8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498" y="45182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3009" name="Image 18465534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6A18F472-DC39-2BB1-7C1A-E3B59E46B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11" y="189000"/>
            <a:ext cx="10393683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6521D86E-1BF5-E0A6-F60B-60651A6DF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06" y="5314783"/>
            <a:ext cx="1519881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Contreforts de la butte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Montmartre vers 1967</a:t>
            </a:r>
            <a:b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87B05C6-A587-53C7-0CCB-E6ACBEC66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408" y="543708"/>
            <a:ext cx="185698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Rue Lepic vers 1965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4033" name="Image 1024694512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0ED5AAED-6936-9D8B-4F77-AE05A674F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623" y="189000"/>
            <a:ext cx="9076927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3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DDAFF28-A701-1198-83B8-2E9002BCB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67" y="399440"/>
            <a:ext cx="298152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Barbès-Rochechouart, années 50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8129" name="Image 1695663191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BE76A30C-F8B2-ABC8-7510-39425EF77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50" y="189000"/>
            <a:ext cx="5504241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8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A617A5A-1E2A-1DB1-7413-EE1435A61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5016" y="428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5057" name="Image 908279368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BB03AE6F-A562-379D-EE37-C3F71237B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725" y="189000"/>
            <a:ext cx="8834171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16A42D5E-C778-A275-7A0E-D6D1E332C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680" y="5771079"/>
            <a:ext cx="181427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Belleville vers 1958</a:t>
            </a:r>
            <a:b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79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FE359C2-6C10-D27E-7D11-F081A6630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80682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6081" name="Image 1344029878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89ACB5E9-1B46-BC81-5E9B-900885A92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147" y="189000"/>
            <a:ext cx="9751105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5B7EF45-F34D-A63E-EEB5-61E00B7A3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03" y="6088164"/>
            <a:ext cx="181427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Belleville vers 1963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7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B2F715-9CF0-79E5-77A9-F080BB5B5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6625" name="Image 9" descr="Photo">
            <a:extLst>
              <a:ext uri="{FF2B5EF4-FFF2-40B4-BE49-F238E27FC236}">
                <a16:creationId xmlns:a16="http://schemas.microsoft.com/office/drawing/2014/main" id="{7CC78AE3-5889-7344-03BA-EE725627E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56" y="243000"/>
            <a:ext cx="8519383" cy="63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6101EAD9-6D2B-86A5-221B-BF9635B3A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40873"/>
            <a:ext cx="27358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 Rue Lepic, Paris 18e, 1914.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F8E485F-0D56-F915-887D-78363B5C4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792" y="9048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7105" name="Image 1396740518" descr="Aucune description de photo disponible.">
            <a:extLst>
              <a:ext uri="{FF2B5EF4-FFF2-40B4-BE49-F238E27FC236}">
                <a16:creationId xmlns:a16="http://schemas.microsoft.com/office/drawing/2014/main" id="{561EF09D-7154-AA9D-6266-E6842D103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92" y="189976"/>
            <a:ext cx="5001909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E77AF5B-3861-8859-B19F-AE8933616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288" y="6272099"/>
            <a:ext cx="23593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Ménilmontant vers 1958.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4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240890F-66E9-EE55-E9CB-3F4469EBC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387" y="3667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9153" name="Image 1759002451" descr="Résultat de recherche d'images pour &quot;photos couleurs france 1939&quot;&quot;">
            <a:extLst>
              <a:ext uri="{FF2B5EF4-FFF2-40B4-BE49-F238E27FC236}">
                <a16:creationId xmlns:a16="http://schemas.microsoft.com/office/drawing/2014/main" id="{59AEE184-52DC-26AB-1D8C-F4C939E88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090" y="189000"/>
            <a:ext cx="839913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E1EDF9E7-91C2-8B03-BF87-98B9CA345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5" y="5686094"/>
            <a:ext cx="1566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 de l’Etoile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 1952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61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2A8428E-8134-06B6-1099-74FBA573C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637" y="322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0177" name="Image 2067756010" descr="Aucune description de photo disponible.">
            <a:extLst>
              <a:ext uri="{FF2B5EF4-FFF2-40B4-BE49-F238E27FC236}">
                <a16:creationId xmlns:a16="http://schemas.microsoft.com/office/drawing/2014/main" id="{7C6E3462-D5D0-E4C2-6CAF-80FC1FC9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7" y="189000"/>
            <a:ext cx="9657202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A07B205-4641-EB9E-18F1-E790B2B3E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461" y="5384820"/>
            <a:ext cx="215937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place de l’Etoile vue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haut 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l’arc de triomphe.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 1954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9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C812F8D-17B6-0E12-2111-6E4735F5E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725" y="84985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1201" name="Image 1304836130" descr="Aucune description de photo disponible.">
            <a:extLst>
              <a:ext uri="{FF2B5EF4-FFF2-40B4-BE49-F238E27FC236}">
                <a16:creationId xmlns:a16="http://schemas.microsoft.com/office/drawing/2014/main" id="{815F6A6C-93F8-909B-42A5-53C51191E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7" y="282926"/>
            <a:ext cx="10195902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197781E2-A65C-57EB-3771-9D850FE64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" y="5887092"/>
            <a:ext cx="15401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Champs-Elysées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vers 1953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2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8676A51-5C20-B316-93FB-4BF83F9DB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058" y="22694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3249" name="Image 1772030336" descr="Aucune description de photo disponible.">
            <a:extLst>
              <a:ext uri="{FF2B5EF4-FFF2-40B4-BE49-F238E27FC236}">
                <a16:creationId xmlns:a16="http://schemas.microsoft.com/office/drawing/2014/main" id="{9B6BA379-8E2D-D5EE-CC7C-181DCE9A9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855" y="151052"/>
            <a:ext cx="4509219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E168E63F-991C-0505-5D33-BBF6B4ED754B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05241" y="6132150"/>
            <a:ext cx="126914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 de l’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Hotel</a:t>
            </a:r>
            <a:r>
              <a:rPr lang="fr-FR" alt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Ville (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kumimoji="0" lang="fr-FR" altLang="fr-FR" sz="1600" b="1" i="0" u="none" strike="noStrike" cap="none" normalizeH="0" baseline="3000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éme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3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E531E29-BDB2-DA7F-D37A-5C7BCC41C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9837" y="322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4273" name="Image 637940811" descr="Aucune description de photo disponible.">
            <a:extLst>
              <a:ext uri="{FF2B5EF4-FFF2-40B4-BE49-F238E27FC236}">
                <a16:creationId xmlns:a16="http://schemas.microsoft.com/office/drawing/2014/main" id="{2E341B1E-F517-9229-F910-26623A03F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300" y="189000"/>
            <a:ext cx="9643156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CF32BC2-1FE6-2F35-1616-5F1204A5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7" y="5307192"/>
            <a:ext cx="20585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Quai de la Mégisserie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 1953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99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ucune description de photo disponible.">
            <a:extLst>
              <a:ext uri="{FF2B5EF4-FFF2-40B4-BE49-F238E27FC236}">
                <a16:creationId xmlns:a16="http://schemas.microsoft.com/office/drawing/2014/main" id="{B1421680-7E6D-30AF-5DA8-34373D678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20" y="189000"/>
            <a:ext cx="9232149" cy="64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81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1EC3416-B156-F08E-2426-11691F6E2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56" y="412927"/>
            <a:ext cx="2730168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Quai de Passy entre le Pont de Grenelle et le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Pont de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Hakeim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vers 1950 (R. Capa)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5297" name="Image 621940036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EF293084-2450-237D-EEB4-B447836B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035" y="189000"/>
            <a:ext cx="6491836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4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5DA0CA6-54C8-8903-6EBC-7A7FA0A91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22" y="261391"/>
            <a:ext cx="200683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Quai Louis Blériot, vers 1956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6321" name="Image 587169642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047886ED-D43E-0537-B1D4-CC1B1276D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181" y="189000"/>
            <a:ext cx="9098298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29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0BEF40E-E12C-B5CF-28B5-5B7ABB0E0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739" y="364284"/>
            <a:ext cx="230832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Halles, années 1940-45 (André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Zucca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7345" name="Image 1524259401" descr="Image associée">
            <a:hlinkClick r:id="rId2"/>
            <a:extLst>
              <a:ext uri="{FF2B5EF4-FFF2-40B4-BE49-F238E27FC236}">
                <a16:creationId xmlns:a16="http://schemas.microsoft.com/office/drawing/2014/main" id="{0AE4E32D-ED05-CA29-CD28-66FCE779B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14" y="189000"/>
            <a:ext cx="918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4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CA956A2-F10A-5258-DEE6-BCAD7DCE2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097" name="Image 16" descr="La rue de Viarmes par Auguste Léon ©Musée Albert-Kahn - Département des Hauts-de-Seine">
            <a:hlinkClick r:id="rId2"/>
            <a:extLst>
              <a:ext uri="{FF2B5EF4-FFF2-40B4-BE49-F238E27FC236}">
                <a16:creationId xmlns:a16="http://schemas.microsoft.com/office/drawing/2014/main" id="{E2928911-435E-F87B-00C6-343262395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45" y="135000"/>
            <a:ext cx="5097703" cy="6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4057100-9AEF-13F6-EEA0-3AC8F9F31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83449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Rue de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Viarme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</a:t>
            </a:r>
            <a:r>
              <a:rPr kumimoji="0" lang="fr-FR" altLang="fr-FR" sz="16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5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03448C-2D8A-7D00-5BCC-FEDAAAA1A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69"/>
            <a:ext cx="10515600" cy="1325563"/>
          </a:xfrm>
        </p:spPr>
        <p:txBody>
          <a:bodyPr>
            <a:normAutofit/>
          </a:bodyPr>
          <a:lstStyle/>
          <a:p>
            <a:r>
              <a:rPr lang="fr-FR" sz="1600" b="1" dirty="0"/>
              <a:t>Les Halles pendant l’Occupation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6D59C2C-C0E5-6566-A9C7-B887BB45F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50976"/>
            <a:ext cx="7846613" cy="5513483"/>
          </a:xfrm>
        </p:spPr>
      </p:pic>
    </p:spTree>
    <p:extLst>
      <p:ext uri="{BB962C8B-B14F-4D97-AF65-F5344CB8AC3E}">
        <p14:creationId xmlns:p14="http://schemas.microsoft.com/office/powerpoint/2010/main" val="138870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DE113A2-BB94-7627-ED95-1A7205603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44" y="491134"/>
            <a:ext cx="220683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Halles 1956 (reportage Life)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8369" name="Image 1382925636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EE49E27D-0D01-6DE8-395B-03FFF31D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893" y="189000"/>
            <a:ext cx="9257163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69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 associée">
            <a:hlinkClick r:id="rId2"/>
            <a:extLst>
              <a:ext uri="{FF2B5EF4-FFF2-40B4-BE49-F238E27FC236}">
                <a16:creationId xmlns:a16="http://schemas.microsoft.com/office/drawing/2014/main" id="{70B16873-3F99-FE2B-5523-DF70652BCF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2742" y="189000"/>
            <a:ext cx="9926515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350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1E368BF-849F-7494-1423-82384665F3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000" y="189000"/>
            <a:ext cx="10016105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7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31885AF-0923-A9FE-93DB-9F1356BE34B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6070" y="369252"/>
            <a:ext cx="3959860" cy="611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41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 associée">
            <a:hlinkClick r:id="rId2"/>
            <a:extLst>
              <a:ext uri="{FF2B5EF4-FFF2-40B4-BE49-F238E27FC236}">
                <a16:creationId xmlns:a16="http://schemas.microsoft.com/office/drawing/2014/main" id="{31F11970-EF49-0FB9-9875-A777AB6363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4471" y="189000"/>
            <a:ext cx="9503057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15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14FC9C36-E2A8-D587-854D-10B8AD27E1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9950" y="319087"/>
            <a:ext cx="537210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586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ucune description de photo disponible.">
            <a:extLst>
              <a:ext uri="{FF2B5EF4-FFF2-40B4-BE49-F238E27FC236}">
                <a16:creationId xmlns:a16="http://schemas.microsoft.com/office/drawing/2014/main" id="{2843CC14-2F7E-2EA5-A023-8025DFCA6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59" y="189000"/>
            <a:ext cx="9624281" cy="64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20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ucune description de photo disponible.">
            <a:extLst>
              <a:ext uri="{FF2B5EF4-FFF2-40B4-BE49-F238E27FC236}">
                <a16:creationId xmlns:a16="http://schemas.microsoft.com/office/drawing/2014/main" id="{042E6637-D635-8497-AAFE-27D6511F0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73" y="189000"/>
            <a:ext cx="9827138" cy="64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18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D71173D-D855-5F8B-8BDF-5EDC3527B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164" y="294728"/>
            <a:ext cx="227075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Boulevard de la Madeleine vers 1955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9393" name="Image 1199519093" descr="Image associée">
            <a:hlinkClick r:id="rId2"/>
            <a:extLst>
              <a:ext uri="{FF2B5EF4-FFF2-40B4-BE49-F238E27FC236}">
                <a16:creationId xmlns:a16="http://schemas.microsoft.com/office/drawing/2014/main" id="{5624644D-D46F-5115-18C0-0CFB7AA03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532" y="189000"/>
            <a:ext cx="9290011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0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A3B33A6-05FF-0204-9E2F-25A87FE4B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121" name="Image 19" descr="La rue Beaubourg, avec sur la gauche la rue de Venise et la rue des Etuves-Saint-Martin par Stéphane Passet ©Musée Albert-Kahn - Département des Hauts-de-Seine">
            <a:hlinkClick r:id="rId2"/>
            <a:extLst>
              <a:ext uri="{FF2B5EF4-FFF2-40B4-BE49-F238E27FC236}">
                <a16:creationId xmlns:a16="http://schemas.microsoft.com/office/drawing/2014/main" id="{FE08F13E-887D-901F-73B4-AF0EC366D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167" y="153000"/>
            <a:ext cx="8198704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EAFC1A-B9C1-BE10-FE47-B3E4F7338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98148"/>
            <a:ext cx="12192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Beaubourg</a:t>
            </a: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</a:t>
            </a:r>
            <a:r>
              <a:rPr kumimoji="0" lang="fr-FR" altLang="fr-FR" sz="16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5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561D7A2-9CAF-C472-1CAA-88F39CCAB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025" y="68849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0417" name="Image 858648769" descr="Aucune description de photo disponible.">
            <a:extLst>
              <a:ext uri="{FF2B5EF4-FFF2-40B4-BE49-F238E27FC236}">
                <a16:creationId xmlns:a16="http://schemas.microsoft.com/office/drawing/2014/main" id="{99A7D292-930D-B098-BD6B-FF8D29E89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16" y="189000"/>
            <a:ext cx="9668997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776CB336-18ED-7CCB-1679-0EDCFCBBC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29" y="5830503"/>
            <a:ext cx="16513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 bassin des Tuileries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F1B431F-5F5D-929F-381E-5857DD5BB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812" y="82833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1441" name="Image 121816973" descr="Résultat de recherche d'images pour &quot;photos couleur paris 1950&quot;">
            <a:hlinkClick r:id="rId2"/>
            <a:extLst>
              <a:ext uri="{FF2B5EF4-FFF2-40B4-BE49-F238E27FC236}">
                <a16:creationId xmlns:a16="http://schemas.microsoft.com/office/drawing/2014/main" id="{9057F291-1EE7-8D0D-8B66-4F276EDA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51" y="378000"/>
            <a:ext cx="924882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54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ucune description de photo disponible.">
            <a:extLst>
              <a:ext uri="{FF2B5EF4-FFF2-40B4-BE49-F238E27FC236}">
                <a16:creationId xmlns:a16="http://schemas.microsoft.com/office/drawing/2014/main" id="{82DEA397-853B-1A53-45A1-F7AC23B1A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487" y="189000"/>
            <a:ext cx="9573853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299C7B0-D94A-AD61-7802-48A2D9138AB1}"/>
              </a:ext>
            </a:extLst>
          </p:cNvPr>
          <p:cNvSpPr txBox="1"/>
          <p:nvPr/>
        </p:nvSpPr>
        <p:spPr>
          <a:xfrm>
            <a:off x="292608" y="61714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 de la Concorde </a:t>
            </a:r>
          </a:p>
          <a:p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 1958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49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584</Words>
  <Application>Microsoft Office PowerPoint</Application>
  <PresentationFormat>Grand écran</PresentationFormat>
  <Paragraphs>114</Paragraphs>
  <Slides>92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92</vt:i4>
      </vt:variant>
    </vt:vector>
  </HeadingPairs>
  <TitlesOfParts>
    <vt:vector size="100" baseType="lpstr">
      <vt:lpstr>Arial</vt:lpstr>
      <vt:lpstr>Calibri</vt:lpstr>
      <vt:lpstr>Calibri Light</vt:lpstr>
      <vt:lpstr>Helvetica</vt:lpstr>
      <vt:lpstr>Montserrat</vt:lpstr>
      <vt:lpstr>source-sans-pro</vt:lpstr>
      <vt:lpstr>Wide Latin</vt:lpstr>
      <vt:lpstr>Thème Office</vt:lpstr>
      <vt:lpstr>Présentation PowerPoint</vt:lpstr>
      <vt:lpstr>Présentation PowerPoint</vt:lpstr>
      <vt:lpstr>Présentation PowerPoint</vt:lpstr>
      <vt:lpstr>Présentation PowerPoint</vt:lpstr>
      <vt:lpstr>Butte-Montmartre 1923</vt:lpstr>
      <vt:lpstr>Canal Saint-Martin 1923</vt:lpstr>
      <vt:lpstr>Présentation PowerPoint</vt:lpstr>
      <vt:lpstr>Présentation PowerPoint</vt:lpstr>
      <vt:lpstr>Présentation PowerPoint</vt:lpstr>
      <vt:lpstr>Présentation PowerPoint</vt:lpstr>
      <vt:lpstr>L’île de la Cité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Rue Saint-Honoré 1914</vt:lpstr>
      <vt:lpstr>Place de l’Opéra, 1923</vt:lpstr>
      <vt:lpstr>Présentation PowerPoint</vt:lpstr>
      <vt:lpstr>Présentation PowerPoint</vt:lpstr>
      <vt:lpstr>Rue de Venise (IVéme ardt)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Avenue du Pt Wilson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14, rue Saint-Julien le Pauvre</vt:lpstr>
      <vt:lpstr>Présentation PowerPoint</vt:lpstr>
      <vt:lpstr>Présentation PowerPoint</vt:lpstr>
      <vt:lpstr>Rue du pot de Fer (Véme)</vt:lpstr>
      <vt:lpstr>Présentation PowerPoint</vt:lpstr>
      <vt:lpstr>Présentation PowerPoint</vt:lpstr>
      <vt:lpstr>Présentation PowerPoint</vt:lpstr>
      <vt:lpstr>Présentation PowerPoint</vt:lpstr>
      <vt:lpstr>Quai des Grands-Augustins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Halles pendant l’Occupation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sophie Coutor</dc:creator>
  <cp:lastModifiedBy>sophie Coutor</cp:lastModifiedBy>
  <cp:revision>3</cp:revision>
  <dcterms:created xsi:type="dcterms:W3CDTF">2026-04-07T18:17:03Z</dcterms:created>
  <dcterms:modified xsi:type="dcterms:W3CDTF">2026-04-14T07:44:12Z</dcterms:modified>
</cp:coreProperties>
</file>